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1140" r:id="rId3"/>
    <p:sldId id="350" r:id="rId4"/>
    <p:sldId id="1046" r:id="rId5"/>
    <p:sldId id="1047" r:id="rId6"/>
    <p:sldId id="1093" r:id="rId7"/>
    <p:sldId id="1141" r:id="rId8"/>
    <p:sldId id="1039" r:id="rId9"/>
    <p:sldId id="1048" r:id="rId10"/>
    <p:sldId id="1037" r:id="rId11"/>
    <p:sldId id="1049" r:id="rId12"/>
    <p:sldId id="540" r:id="rId13"/>
    <p:sldId id="1050" r:id="rId14"/>
    <p:sldId id="1065" r:id="rId15"/>
    <p:sldId id="1066" r:id="rId16"/>
    <p:sldId id="1068" r:id="rId17"/>
    <p:sldId id="1069" r:id="rId18"/>
    <p:sldId id="1070" r:id="rId19"/>
    <p:sldId id="1072" r:id="rId20"/>
    <p:sldId id="1064" r:id="rId21"/>
    <p:sldId id="1076" r:id="rId22"/>
    <p:sldId id="1074" r:id="rId23"/>
    <p:sldId id="1086" r:id="rId24"/>
    <p:sldId id="1094" r:id="rId25"/>
    <p:sldId id="1075" r:id="rId26"/>
    <p:sldId id="1077" r:id="rId27"/>
    <p:sldId id="1095" r:id="rId28"/>
    <p:sldId id="1080" r:id="rId29"/>
    <p:sldId id="1098" r:id="rId30"/>
    <p:sldId id="1079" r:id="rId31"/>
    <p:sldId id="1096" r:id="rId32"/>
    <p:sldId id="1097" r:id="rId33"/>
    <p:sldId id="1083" r:id="rId34"/>
    <p:sldId id="1084" r:id="rId35"/>
    <p:sldId id="1078" r:id="rId36"/>
    <p:sldId id="1091" r:id="rId37"/>
    <p:sldId id="1085" r:id="rId38"/>
    <p:sldId id="1052" r:id="rId39"/>
    <p:sldId id="1053" r:id="rId40"/>
    <p:sldId id="1054" r:id="rId41"/>
    <p:sldId id="1055" r:id="rId42"/>
    <p:sldId id="1056" r:id="rId43"/>
    <p:sldId id="1057" r:id="rId44"/>
    <p:sldId id="1063" r:id="rId45"/>
    <p:sldId id="1059" r:id="rId46"/>
    <p:sldId id="1060" r:id="rId47"/>
    <p:sldId id="1061" r:id="rId48"/>
    <p:sldId id="1107" r:id="rId49"/>
    <p:sldId id="1106" r:id="rId50"/>
    <p:sldId id="113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1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Teacher: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Yes, many apples are red but it could still make mistakes.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Let me highlight the mistakes.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correct images smaller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802"/>
            <a:ext cx="10567086" cy="48408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3: due yesterday (Wednesday)</a:t>
            </a:r>
          </a:p>
          <a:p>
            <a:pPr lvl="1"/>
            <a:r>
              <a:rPr lang="en-US" dirty="0"/>
              <a:t>If you still have late days, the final due is tomorrow</a:t>
            </a:r>
          </a:p>
          <a:p>
            <a:pPr lvl="1"/>
            <a:r>
              <a:rPr lang="en-US" dirty="0"/>
              <a:t>Track your own late-day usages</a:t>
            </a:r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  <a:p>
            <a:pPr lvl="1"/>
            <a:r>
              <a:rPr lang="en-US" dirty="0"/>
              <a:t>Practice questions are posted on Piazza (will be discussed during the review session)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6FA64C-9171-C441-38EC-6DAC85ACF3C0}"/>
              </a:ext>
            </a:extLst>
          </p:cNvPr>
          <p:cNvSpPr/>
          <p:nvPr/>
        </p:nvSpPr>
        <p:spPr>
          <a:xfrm>
            <a:off x="1383957" y="5789141"/>
            <a:ext cx="4985951" cy="994718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82"/>
            <a:ext cx="10515600" cy="2852737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Adaptive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400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How to perform weighted aggregation</a:t>
                </a:r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[AdaBoost focuses on </a:t>
                </a:r>
                <a:r>
                  <a:rPr lang="en-US" b="1" dirty="0"/>
                  <a:t>classification</a:t>
                </a:r>
                <a:r>
                  <a:rPr lang="en-US" dirty="0"/>
                  <a:t> problem]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  <a:blipFill>
                <a:blip r:embed="rId2"/>
                <a:stretch>
                  <a:fillRect t="-562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2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FE2C-0FF5-244C-AB1F-A327A765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BB7D-7A8C-4541-B621-0E14CD0B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theoretical question asked by Kearns and Valiant</a:t>
            </a:r>
          </a:p>
          <a:p>
            <a:pPr lvl="1"/>
            <a:r>
              <a:rPr lang="en-US" dirty="0"/>
              <a:t>Whether a </a:t>
            </a:r>
            <a:r>
              <a:rPr lang="en-US" dirty="0">
                <a:solidFill>
                  <a:srgbClr val="C00000"/>
                </a:solidFill>
              </a:rPr>
              <a:t>“weak” learning algorithm</a:t>
            </a:r>
            <a:r>
              <a:rPr lang="en-US" dirty="0"/>
              <a:t> which performs</a:t>
            </a:r>
            <a:r>
              <a:rPr lang="en-US" dirty="0">
                <a:solidFill>
                  <a:schemeClr val="accent2"/>
                </a:solidFill>
              </a:rPr>
              <a:t> just slightly better than random guessing</a:t>
            </a:r>
            <a:r>
              <a:rPr lang="en-US" dirty="0"/>
              <a:t> in the PAC model can be “boosted” into an </a:t>
            </a:r>
            <a:r>
              <a:rPr lang="en-US" dirty="0">
                <a:solidFill>
                  <a:schemeClr val="accent1"/>
                </a:solidFill>
              </a:rPr>
              <a:t>arbitrarily accurate “strong” learning algorithm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AdaBoost</a:t>
            </a:r>
          </a:p>
          <a:p>
            <a:pPr lvl="1"/>
            <a:r>
              <a:rPr lang="en-US" dirty="0"/>
              <a:t>The first </a:t>
            </a:r>
            <a:r>
              <a:rPr lang="en-US" dirty="0">
                <a:solidFill>
                  <a:schemeClr val="accent1"/>
                </a:solidFill>
              </a:rPr>
              <a:t>adaptive</a:t>
            </a:r>
            <a:r>
              <a:rPr lang="en-US" dirty="0"/>
              <a:t> boosting algorithm that</a:t>
            </a:r>
          </a:p>
          <a:p>
            <a:pPr lvl="2"/>
            <a:r>
              <a:rPr lang="en-US" sz="2400" dirty="0"/>
              <a:t>has nice theoretical guarantees </a:t>
            </a:r>
          </a:p>
          <a:p>
            <a:pPr lvl="2"/>
            <a:r>
              <a:rPr lang="en-US" sz="2400" dirty="0"/>
              <a:t>successfully deployed in real-world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0757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9542-B762-094C-87E7-623B508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AdaBoost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</p:spPr>
            <p:txBody>
              <a:bodyPr/>
              <a:lstStyle/>
              <a:p>
                <a:r>
                  <a:rPr lang="en-US" dirty="0"/>
                  <a:t>Will discuss the following for AdaBoost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perform weighted aggregation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  <a:blipFill>
                <a:blip r:embed="rId2"/>
                <a:stretch>
                  <a:fillRect l="-1098" t="-6569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/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u="sng" dirty="0"/>
                  <a:t>Outline of a Boosting Algorithm</a:t>
                </a:r>
              </a:p>
              <a:p>
                <a:endParaRPr lang="en-US" sz="1200" u="sng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  <a:blipFill>
                <a:blip r:embed="rId3"/>
                <a:stretch>
                  <a:fillRect b="-1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86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1. Learn a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AdaBoost uses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simple</a:t>
                </a:r>
                <a:r>
                  <a:rPr lang="en-US" sz="2400" dirty="0"/>
                  <a:t> weak learners </a:t>
                </a:r>
              </a:p>
              <a:p>
                <a:pPr lvl="1"/>
                <a:r>
                  <a:rPr lang="en-US" dirty="0"/>
                  <a:t>low variance, high bias</a:t>
                </a:r>
              </a:p>
              <a:p>
                <a:pPr lvl="1"/>
                <a:r>
                  <a:rPr lang="en-US" dirty="0"/>
                  <a:t>Decision stump (one-level decision tree) is one good option</a:t>
                </a:r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the decision stump that </a:t>
                </a:r>
              </a:p>
              <a:p>
                <a:pPr lvl="2"/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(recall the definition on this 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weighted in-sample error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earlier)</a:t>
                </a:r>
              </a:p>
              <a:p>
                <a:pPr lvl="2"/>
                <a:r>
                  <a:rPr lang="en-US" dirty="0"/>
                  <a:t>Maximize (weighted) information gain (you can call decision tree library directly)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  <a:blipFill>
                <a:blip r:embed="rId3"/>
                <a:stretch>
                  <a:fillRect l="-92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81" y="3072281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We want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(learned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) to be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  <a:r>
                  <a:rPr lang="en-US" sz="26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6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:r>
                  <a:rPr lang="en-US" sz="2600" dirty="0">
                    <a:solidFill>
                      <a:srgbClr val="C00000"/>
                    </a:solidFill>
                  </a:rPr>
                  <a:t>Increase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</a:t>
                </a:r>
              </a:p>
              <a:p>
                <a:pPr lvl="1"/>
                <a:r>
                  <a:rPr lang="en-US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Define a parameter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&gt;1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 (increase the weight)</a:t>
                </a: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/ 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 (decrease the weight)</a:t>
                </a:r>
              </a:p>
              <a:p>
                <a:endParaRPr lang="en-US" sz="200" dirty="0"/>
              </a:p>
              <a:p>
                <a:r>
                  <a:rPr lang="en-US" sz="2600" dirty="0"/>
                  <a:t>Goal: </a:t>
                </a:r>
              </a:p>
              <a:p>
                <a:pPr lvl="1"/>
                <a:r>
                  <a:rPr lang="en-US" sz="2600" dirty="0"/>
                  <a:t>Choose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are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</a:p>
              <a:p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  <a:blipFill>
                <a:blip r:embed="rId3"/>
                <a:stretch>
                  <a:fillRect l="-84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normalization constant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We need to ensure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  <a:blipFill>
                <a:blip r:embed="rId4"/>
                <a:stretch>
                  <a:fillRect l="-975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6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Choose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40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EE3EF-FED7-F84D-A170-A5640524C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Math derivations in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99517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>
                    <a:solidFill>
                      <a:schemeClr val="bg1"/>
                    </a:solidFill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 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C0509E-DB04-CD4A-8051-89D26EAA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5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7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=&gt;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=&gt;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Reweight rule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Note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are either +1 or -1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/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 </a:t>
                </a:r>
                <a:r>
                  <a:rPr lang="en-US" dirty="0">
                    <a:solidFill>
                      <a:schemeClr val="tx1"/>
                    </a:solidFill>
                  </a:rPr>
                  <a:t>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1600" dirty="0">
                    <a:solidFill>
                      <a:schemeClr val="accent1"/>
                    </a:solidFill>
                  </a:rPr>
                </a:b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: Summary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Reweight rule: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manipulations (the reason will be clear later)</a:t>
                </a:r>
              </a:p>
              <a:p>
                <a:pPr lvl="1"/>
                <a:endParaRPr lang="en-US" sz="700" dirty="0"/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13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r>
                  <a:rPr lang="en-US" dirty="0"/>
                  <a:t>Final 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52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to Aggregate Weak Learners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We want to put more weights on better weak learners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proxy on how well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performs (smaller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=&gt;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 (random guessing leads to 0 weights)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(if a feature perfectly classifies the data, use it as our final hypothesis)</a:t>
                </a:r>
              </a:p>
              <a:p>
                <a:endParaRPr lang="en-US" dirty="0"/>
              </a:p>
              <a:p>
                <a:r>
                  <a:rPr lang="en-US" dirty="0"/>
                  <a:t>Aggregation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  <a:blipFill>
                <a:blip r:embed="rId2"/>
                <a:stretch>
                  <a:fillRect l="-917" t="-2273" b="-1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86" t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9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8B72-5816-5E42-B402-DE60D39E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1709738"/>
            <a:ext cx="11865427" cy="2852737"/>
          </a:xfrm>
        </p:spPr>
        <p:txBody>
          <a:bodyPr/>
          <a:lstStyle/>
          <a:p>
            <a:r>
              <a:rPr lang="en-US" dirty="0"/>
              <a:t>Short Break and Questions Answering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2EC9-1A48-E446-991A-9774C8D2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  <a:blipFill>
                <a:blip r:embed="rId4"/>
                <a:stretch>
                  <a:fillRect l="-1145" r="-76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6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toy example (by </a:t>
            </a:r>
            <a:r>
              <a:rPr lang="en-US" dirty="0" err="1"/>
              <a:t>Yoav</a:t>
            </a:r>
            <a:r>
              <a:rPr lang="en-US" dirty="0"/>
              <a:t> Freund Rob </a:t>
            </a:r>
            <a:r>
              <a:rPr lang="en-US" dirty="0" err="1"/>
              <a:t>Schapire</a:t>
            </a:r>
            <a:r>
              <a:rPr lang="en-US" dirty="0"/>
              <a:t>)</a:t>
            </a:r>
          </a:p>
          <a:p>
            <a:r>
              <a:rPr lang="en-US" dirty="0"/>
              <a:t>Weak learner: decision </a:t>
            </a:r>
            <a:r>
              <a:rPr lang="en-US"/>
              <a:t>stump (one-level decision tree)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7" y="3072309"/>
            <a:ext cx="3546390" cy="3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13631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9" y="1690687"/>
            <a:ext cx="58958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8" y="1844139"/>
            <a:ext cx="5247057" cy="40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" y="1949193"/>
            <a:ext cx="588236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52" y="1949193"/>
            <a:ext cx="5068970" cy="41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" y="1899766"/>
            <a:ext cx="6664286" cy="4351338"/>
          </a:xfrm>
        </p:spPr>
      </p:pic>
    </p:spTree>
    <p:extLst>
      <p:ext uri="{BB962C8B-B14F-4D97-AF65-F5344CB8AC3E}">
        <p14:creationId xmlns:p14="http://schemas.microsoft.com/office/powerpoint/2010/main" val="2115770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16" y="231687"/>
            <a:ext cx="3960053" cy="258565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8" y="197707"/>
            <a:ext cx="3588870" cy="265478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" y="231688"/>
            <a:ext cx="3503443" cy="2585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8" y="3670517"/>
            <a:ext cx="7216347" cy="246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25" y="3805881"/>
            <a:ext cx="3345726" cy="26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Success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Detection (2001)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real-time object detection framework</a:t>
            </a:r>
          </a:p>
          <a:p>
            <a:r>
              <a:rPr lang="en-US" dirty="0"/>
              <a:t>Paul Viola and Michael Jones. Rapid object detection using a boosted cascade of simple features. CVPR 2001.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2" y="3545402"/>
            <a:ext cx="4011067" cy="2766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3" y="3585492"/>
            <a:ext cx="4245642" cy="27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9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 dirty="0"/>
              <a:t> wavelet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6" y="1890828"/>
            <a:ext cx="2619632" cy="234481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83" y="4493919"/>
            <a:ext cx="4866502" cy="1568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984" y="1890828"/>
            <a:ext cx="69249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Each hypothesis is very weak.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There are many possible features.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For a 24x24 detection region, more then 160,000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5265" y="4645513"/>
            <a:ext cx="6218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AdaBoost</a:t>
            </a:r>
            <a:r>
              <a:rPr lang="en-US" sz="3200" dirty="0"/>
              <a:t>!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Training is slow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Testing is fast 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/>
              <a:t>(inherent feature selection)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/>
              <a:t> wavelet </a:t>
            </a:r>
            <a:r>
              <a:rPr lang="en-US" dirty="0"/>
              <a:t>features)</a:t>
            </a:r>
          </a:p>
        </p:txBody>
      </p:sp>
    </p:spTree>
    <p:extLst>
      <p:ext uri="{BB962C8B-B14F-4D97-AF65-F5344CB8AC3E}">
        <p14:creationId xmlns:p14="http://schemas.microsoft.com/office/powerpoint/2010/main" val="19854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pPr lvl="1"/>
            <a:r>
              <a:rPr lang="en-US" dirty="0"/>
              <a:t>Fully grown decision trees</a:t>
            </a:r>
          </a:p>
          <a:p>
            <a:pPr lvl="2"/>
            <a:r>
              <a:rPr lang="en-US" dirty="0"/>
              <a:t>High variance</a:t>
            </a:r>
          </a:p>
          <a:p>
            <a:pPr lvl="2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pPr lvl="1"/>
            <a:r>
              <a:rPr lang="en-US" dirty="0"/>
              <a:t>Decision stump (One-depth decision trees, split on only one attribute)</a:t>
            </a:r>
          </a:p>
          <a:p>
            <a:pPr lvl="2"/>
            <a:r>
              <a:rPr lang="en-US" dirty="0"/>
              <a:t>Low variance</a:t>
            </a:r>
          </a:p>
          <a:p>
            <a:pPr lvl="2"/>
            <a:r>
              <a:rPr lang="en-US" dirty="0"/>
              <a:t>High bias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00DA-3284-374D-1246-8915607B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26" y="5434255"/>
            <a:ext cx="1612860" cy="118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BDF34-132B-BBE6-2CA5-EEB0B6EA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27" y="3254457"/>
            <a:ext cx="3294718" cy="16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23769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Aggregate the learned hypothesis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  <a:blipFill>
                <a:blip r:embed="rId2"/>
                <a:stretch>
                  <a:fillRect l="-103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620010" y="3804756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436454" y="3118556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436454" y="3601684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436453" y="4769250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32037"/>
                  </p:ext>
                </p:extLst>
              </p:nvPr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3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2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830" t="-9375" r="-200943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065" t="-9375" r="-9906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498131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498131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498131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484364" y="1777456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486900" y="1972541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62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39837</TotalTime>
  <Words>3062</Words>
  <Application>Microsoft Macintosh PowerPoint</Application>
  <PresentationFormat>Widescreen</PresentationFormat>
  <Paragraphs>528</Paragraphs>
  <Slides>50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Decision Tree Hypothesis</vt:lpstr>
      <vt:lpstr>ID3: Using Information Gain as Selection Criteria</vt:lpstr>
      <vt:lpstr>Ensemble Learning</vt:lpstr>
      <vt:lpstr>Ensemble Learning</vt:lpstr>
      <vt:lpstr>Bagging - Bootstrapped Aggregating</vt:lpstr>
      <vt:lpstr>Out-Of-Bag (OOB) Error</vt:lpstr>
      <vt:lpstr>Out-Of-Bag (OOB) Error</vt:lpstr>
      <vt:lpstr>Random Forest</vt:lpstr>
      <vt:lpstr>Today’s Lecture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  <vt:lpstr>AdaBoost – Adaptive Boosting</vt:lpstr>
      <vt:lpstr>Boosting Background</vt:lpstr>
      <vt:lpstr>What Does AdaBoost Do?</vt:lpstr>
      <vt:lpstr>1. Learn a Weak Learner g_t from D_t</vt:lpstr>
      <vt:lpstr>2. How to Reweight D_(t+1)</vt:lpstr>
      <vt:lpstr>Choose γ such that E_in^((D_(t+1) ) ) (g_t )=0.5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How to Reweight D_(t+1): Summary</vt:lpstr>
      <vt:lpstr>3. How to Aggregate Weak Learners</vt:lpstr>
      <vt:lpstr>AdaBoost Algorithm</vt:lpstr>
      <vt:lpstr>Short Break and Questions Answering</vt:lpstr>
      <vt:lpstr>Theoretical Properties of AdaBoost</vt:lpstr>
      <vt:lpstr>AdaBoost in Action</vt:lpstr>
      <vt:lpstr>AdaBoost in Action</vt:lpstr>
      <vt:lpstr>Round 1</vt:lpstr>
      <vt:lpstr>Round 2</vt:lpstr>
      <vt:lpstr>Round 3</vt:lpstr>
      <vt:lpstr>PowerPoint Presentation</vt:lpstr>
      <vt:lpstr>Practical Success of AdaBoost</vt:lpstr>
      <vt:lpstr>Viola-Jones Face Detection (2001)</vt:lpstr>
      <vt:lpstr>Weak Learners (Haar wavelet features)</vt:lpstr>
      <vt:lpstr>Weak Learners (Haar wavelet features)</vt:lpstr>
      <vt:lpstr>Brief Discussion on Gradient Boosting</vt:lpstr>
      <vt:lpstr>Look at the AdaBoost Algorithm Again</vt:lpstr>
      <vt:lpstr>Gradient 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3618</cp:revision>
  <cp:lastPrinted>2020-02-13T16:58:38Z</cp:lastPrinted>
  <dcterms:created xsi:type="dcterms:W3CDTF">2017-08-24T15:35:37Z</dcterms:created>
  <dcterms:modified xsi:type="dcterms:W3CDTF">2022-10-20T18:52:49Z</dcterms:modified>
</cp:coreProperties>
</file>